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2022/10/10</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a16="http://schemas.microsoft.com/office/drawing/2014/main" id="{310D0F09-FF4D-6B40-A3B9-549CA69472F5}"/>
              </a:ext>
            </a:extLst>
          </p:cNvPr>
          <p:cNvPicPr>
            <a:picLocks noChangeAspect="1"/>
          </p:cNvPicPr>
          <p:nvPr/>
        </p:nvPicPr>
        <p:blipFill>
          <a:blip r:embed="rId3"/>
          <a:stretch>
            <a:fillRect/>
          </a:stretch>
        </p:blipFill>
        <p:spPr>
          <a:xfrm>
            <a:off x="5413972" y="5382784"/>
            <a:ext cx="2534670" cy="616371"/>
          </a:xfrm>
          <a:prstGeom prst="rect">
            <a:avLst/>
          </a:prstGeom>
        </p:spPr>
      </p:pic>
      <p:pic>
        <p:nvPicPr>
          <p:cNvPr id="81" name="图片 80">
            <a:extLst>
              <a:ext uri="{FF2B5EF4-FFF2-40B4-BE49-F238E27FC236}">
                <a16:creationId xmlns:a16="http://schemas.microsoft.com/office/drawing/2014/main" id="{8CAB048E-3721-DC43-807C-06F75DF8DF88}"/>
              </a:ext>
            </a:extLst>
          </p:cNvPr>
          <p:cNvPicPr>
            <a:picLocks noChangeAspect="1"/>
          </p:cNvPicPr>
          <p:nvPr/>
        </p:nvPicPr>
        <p:blipFill>
          <a:blip r:embed="rId3"/>
          <a:stretch>
            <a:fillRect/>
          </a:stretch>
        </p:blipFill>
        <p:spPr>
          <a:xfrm>
            <a:off x="8458984" y="5382784"/>
            <a:ext cx="2534670" cy="616371"/>
          </a:xfrm>
          <a:prstGeom prst="rect">
            <a:avLst/>
          </a:prstGeom>
        </p:spPr>
      </p:pic>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mj-ea"/>
                <a:ea typeface="+mj-ea"/>
              </a:rPr>
              <a:t>跨设备的边将被自动替换成 </a:t>
            </a:r>
            <a:r>
              <a:rPr lang="en-US" sz="2000" b="1" spc="-1" dirty="0">
                <a:solidFill>
                  <a:srgbClr val="34393C"/>
                </a:solidFill>
                <a:latin typeface="+mj-ea"/>
                <a:ea typeface="+mj-ea"/>
              </a:rPr>
              <a:t>Send/Recv </a:t>
            </a:r>
            <a:r>
              <a:rPr lang="zh-CN" altLang="en-US" sz="2000" b="1" spc="-1" dirty="0">
                <a:solidFill>
                  <a:srgbClr val="34393C"/>
                </a:solidFill>
                <a:latin typeface="+mj-ea"/>
                <a:ea typeface="+mj-ea"/>
              </a:rPr>
              <a:t>算子</a:t>
            </a:r>
            <a:r>
              <a:rPr lang="zh-CN" altLang="en-US" sz="2000" spc="-1" dirty="0">
                <a:solidFill>
                  <a:srgbClr val="34393C"/>
                </a:solidFill>
                <a:latin typeface="+mj-ea"/>
                <a:ea typeface="+mj-ea"/>
              </a:rPr>
              <a:t>或者是通过 </a:t>
            </a:r>
            <a:r>
              <a:rPr lang="zh-CN" altLang="en-US" sz="2000" b="1" dirty="0">
                <a:solidFill>
                  <a:srgbClr val="34393C"/>
                </a:solidFill>
                <a:latin typeface="+mj-ea"/>
                <a:ea typeface="+mj-ea"/>
              </a:rPr>
              <a:t>通讯原语 </a:t>
            </a:r>
            <a:r>
              <a:rPr lang="zh-CN" altLang="en-US" sz="2000" dirty="0">
                <a:solidFill>
                  <a:srgbClr val="34393C"/>
                </a:solidFill>
                <a:latin typeface="+mj-ea"/>
                <a:ea typeface="+mj-ea"/>
              </a:rPr>
              <a:t>进行数据传输</a:t>
            </a:r>
            <a:endParaRPr lang="en-US" sz="2000" spc="-1" dirty="0">
              <a:solidFill>
                <a:srgbClr val="34393C"/>
              </a:solidFill>
              <a:latin typeface="+mj-ea"/>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p:sp>
        <p:nvSpPr>
          <p:cNvPr id="1716" name="TextBox 139"/>
          <p:cNvSpPr/>
          <p:nvPr/>
        </p:nvSpPr>
        <p:spPr>
          <a:xfrm>
            <a:off x="3945117" y="2197607"/>
            <a:ext cx="121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Dispatch</a:t>
            </a:r>
            <a:endParaRPr lang="en-US" sz="1600" spc="-1" dirty="0">
              <a:latin typeface="Arial"/>
            </a:endParaRPr>
          </a:p>
          <a:p>
            <a:pPr>
              <a:lnSpc>
                <a:spcPct val="100000"/>
              </a:lnSpc>
              <a:buNone/>
            </a:pPr>
            <a:r>
              <a:rPr lang="en-US" sz="1600" spc="-1" dirty="0">
                <a:solidFill>
                  <a:srgbClr val="1A1A1A"/>
                </a:solidFill>
                <a:latin typeface="Segoe UI"/>
              </a:rPr>
              <a:t>partitions</a:t>
            </a:r>
            <a:endParaRPr lang="en-US" sz="1600" spc="-1" dirty="0">
              <a:latin typeface="Arial"/>
            </a:endParaRPr>
          </a:p>
        </p:txBody>
      </p:sp>
      <p:sp>
        <p:nvSpPr>
          <p:cNvPr id="1717" name="Straight Connector 140"/>
          <p:cNvSpPr/>
          <p:nvPr/>
        </p:nvSpPr>
        <p:spPr>
          <a:xfrm>
            <a:off x="4388335" y="2780928"/>
            <a:ext cx="0" cy="2451152"/>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54" name="TextBox 160"/>
          <p:cNvSpPr/>
          <p:nvPr/>
        </p:nvSpPr>
        <p:spPr>
          <a:xfrm>
            <a:off x="6314405" y="522920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Server</a:t>
            </a:r>
            <a:r>
              <a:rPr lang="en-US" sz="1600" spc="-1" baseline="-25000" dirty="0">
                <a:solidFill>
                  <a:srgbClr val="1A1A1A"/>
                </a:solidFill>
                <a:latin typeface="Segoe UI"/>
              </a:rPr>
              <a:t>0</a:t>
            </a:r>
            <a:endParaRPr lang="en-US" sz="1600" spc="-1" dirty="0">
              <a:latin typeface="Arial"/>
            </a:endParaRPr>
          </a:p>
        </p:txBody>
      </p:sp>
      <p:sp>
        <p:nvSpPr>
          <p:cNvPr id="1756" name="TextBox 84"/>
          <p:cNvSpPr/>
          <p:nvPr/>
        </p:nvSpPr>
        <p:spPr>
          <a:xfrm>
            <a:off x="9410749" y="5253582"/>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pic>
        <p:nvPicPr>
          <p:cNvPr id="2" name="图片 1">
            <a:extLst>
              <a:ext uri="{FF2B5EF4-FFF2-40B4-BE49-F238E27FC236}">
                <a16:creationId xmlns:a16="http://schemas.microsoft.com/office/drawing/2014/main" id="{53E71A4E-9DC9-9F4B-A637-293C4393601C}"/>
              </a:ext>
            </a:extLst>
          </p:cNvPr>
          <p:cNvPicPr>
            <a:picLocks noChangeAspect="1"/>
          </p:cNvPicPr>
          <p:nvPr/>
        </p:nvPicPr>
        <p:blipFill>
          <a:blip r:embed="rId4"/>
          <a:stretch>
            <a:fillRect/>
          </a:stretch>
        </p:blipFill>
        <p:spPr>
          <a:xfrm>
            <a:off x="1083409" y="2106489"/>
            <a:ext cx="2399354" cy="3194141"/>
          </a:xfrm>
          <a:prstGeom prst="rect">
            <a:avLst/>
          </a:prstGeom>
        </p:spPr>
      </p:pic>
      <p:sp>
        <p:nvSpPr>
          <p:cNvPr id="77" name="虚尾箭头 76">
            <a:extLst>
              <a:ext uri="{FF2B5EF4-FFF2-40B4-BE49-F238E27FC236}">
                <a16:creationId xmlns:a16="http://schemas.microsoft.com/office/drawing/2014/main" id="{56CFD913-9F7C-7846-AC1E-E956BB3B7588}"/>
              </a:ext>
            </a:extLst>
          </p:cNvPr>
          <p:cNvSpPr/>
          <p:nvPr/>
        </p:nvSpPr>
        <p:spPr bwMode="auto">
          <a:xfrm>
            <a:off x="4030171" y="3392207"/>
            <a:ext cx="864096" cy="671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66188DAE-BAFA-0D40-8BA2-39F81BC6FD9D}"/>
              </a:ext>
            </a:extLst>
          </p:cNvPr>
          <p:cNvPicPr>
            <a:picLocks noChangeAspect="1"/>
          </p:cNvPicPr>
          <p:nvPr/>
        </p:nvPicPr>
        <p:blipFill>
          <a:blip r:embed="rId5"/>
          <a:stretch>
            <a:fillRect/>
          </a:stretch>
        </p:blipFill>
        <p:spPr>
          <a:xfrm>
            <a:off x="5244330" y="2157558"/>
            <a:ext cx="5894612" cy="3137928"/>
          </a:xfrm>
          <a:prstGeom prst="rect">
            <a:avLst/>
          </a:prstGeom>
        </p:spPr>
      </p:pic>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mj-ea"/>
                <a:ea typeface="+mj-ea"/>
              </a:rPr>
              <a:t>计算图的出现允许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框架在执行前看到深度学习模型定义全局信息</a:t>
            </a:r>
            <a:endParaRPr lang="en-US" sz="2000" b="0" spc="-1" dirty="0">
              <a:solidFill>
                <a:srgbClr val="34393C"/>
              </a:solidFill>
              <a:latin typeface="+mj-ea"/>
              <a:ea typeface="+mj-ea"/>
            </a:endParaRPr>
          </a:p>
          <a:p>
            <a:pPr>
              <a:spcBef>
                <a:spcPts val="561"/>
              </a:spcBef>
              <a:buClr>
                <a:srgbClr val="1A1A1A"/>
              </a:buClr>
              <a:buSzPct val="90000"/>
            </a:pPr>
            <a:r>
              <a:rPr lang="zh-CN" altLang="en-US" sz="2000" spc="-1" dirty="0">
                <a:solidFill>
                  <a:srgbClr val="34393C"/>
                </a:solidFill>
                <a:latin typeface="+mj-ea"/>
                <a:ea typeface="+mj-ea"/>
              </a:rPr>
              <a:t>计算</a:t>
            </a:r>
            <a:r>
              <a:rPr lang="zh-CN" altLang="en-US" sz="2000" b="0" spc="-1" dirty="0">
                <a:solidFill>
                  <a:srgbClr val="34393C"/>
                </a:solidFill>
                <a:latin typeface="+mj-ea"/>
                <a:ea typeface="+mj-ea"/>
              </a:rPr>
              <a:t>图作为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框架中的高层中间表示，可以通过图优化 </a:t>
            </a:r>
            <a:r>
              <a:rPr lang="en-US" sz="2000" b="0" spc="-1" dirty="0">
                <a:solidFill>
                  <a:srgbClr val="34393C"/>
                </a:solidFill>
                <a:latin typeface="+mj-ea"/>
                <a:ea typeface="+mj-ea"/>
              </a:rPr>
              <a:t>Pass</a:t>
            </a:r>
            <a:r>
              <a:rPr lang="zh-CN" altLang="en-US" sz="2000" b="0" spc="-1" dirty="0">
                <a:solidFill>
                  <a:srgbClr val="34393C"/>
                </a:solidFill>
                <a:latin typeface="+mj-ea"/>
                <a:ea typeface="+mj-ea"/>
              </a:rPr>
              <a:t> 去化简计算图或提高执行效率</a:t>
            </a:r>
            <a:endParaRPr lang="en-US" sz="2000" b="0" spc="-1" dirty="0">
              <a:solidFill>
                <a:srgbClr val="34393C"/>
              </a:solidFill>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4393C"/>
                </a:solidFill>
                <a:latin typeface="+mj-ea"/>
                <a:ea typeface="+mj-ea"/>
              </a:rPr>
              <a:t>利用反向微分计算梯度通常实现为数据流图上的一个优化 </a:t>
            </a:r>
            <a:r>
              <a:rPr lang="en-US" altLang="zh-CN" sz="2000" dirty="0">
                <a:solidFill>
                  <a:srgbClr val="34393C"/>
                </a:solidFill>
                <a:latin typeface="+mj-ea"/>
                <a:ea typeface="+mj-ea"/>
              </a:rPr>
              <a:t>Pass</a:t>
            </a:r>
            <a:endParaRPr lang="zh-CN" altLang="en-US" sz="2000" dirty="0">
              <a:solidFill>
                <a:srgbClr val="34393C"/>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计算图的调度与执行</a:t>
            </a:r>
            <a:endParaRPr lang="en-US" sz="3200" b="0" spc="-1" dirty="0">
              <a:solidFill>
                <a:srgbClr val="1A1A1A"/>
              </a:solidFill>
              <a:latin typeface="Segoe UI"/>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mj-ea"/>
                <a:ea typeface="+mj-ea"/>
              </a:rPr>
              <a:t>根据依赖关系，依次调度运行代码</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Log</a:t>
            </a:r>
            <a:r>
              <a:rPr lang="en-US" sz="2000" b="0" spc="-1" dirty="0">
                <a:solidFill>
                  <a:srgbClr val="34393C"/>
                </a:solidFill>
                <a:latin typeface="+mj-ea"/>
                <a:ea typeface="+mj-ea"/>
              </a:rPr>
              <a:t>(</a:t>
            </a:r>
            <a:r>
              <a:rPr lang="en-US" altLang="zh-CN" sz="2000" b="0" spc="-1" dirty="0">
                <a:solidFill>
                  <a:srgbClr val="34393C"/>
                </a:solidFill>
                <a:latin typeface="+mj-ea"/>
                <a:ea typeface="+mj-ea"/>
              </a:rPr>
              <a:t>v_(-1),</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2</a:t>
            </a:r>
            <a:r>
              <a:rPr lang="en-US" sz="2000" b="0" spc="-1" dirty="0">
                <a:solidFill>
                  <a:srgbClr val="34393C"/>
                </a:solidFill>
                <a:latin typeface="+mj-ea"/>
                <a:ea typeface="+mj-ea"/>
              </a:rPr>
              <a:t>) -&gt; </a:t>
            </a:r>
            <a:r>
              <a:rPr lang="en-US" altLang="zh-CN" sz="2000" b="0" spc="-1" dirty="0">
                <a:solidFill>
                  <a:srgbClr val="34393C"/>
                </a:solidFill>
                <a:latin typeface="+mj-ea"/>
                <a:ea typeface="+mj-ea"/>
              </a:rPr>
              <a:t>v1</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mj-ea"/>
                <a:ea typeface="+mj-ea"/>
              </a:rPr>
              <a:t>Mul</a:t>
            </a:r>
            <a:r>
              <a:rPr lang="en-US" sz="2000" b="0" spc="-1" dirty="0">
                <a:solidFill>
                  <a:srgbClr val="34393C"/>
                </a:solidFill>
                <a:latin typeface="+mj-ea"/>
                <a:ea typeface="+mj-ea"/>
              </a:rPr>
              <a:t>(</a:t>
            </a:r>
            <a:r>
              <a:rPr lang="en-US" altLang="zh-CN" sz="2000" spc="-1" dirty="0">
                <a:solidFill>
                  <a:srgbClr val="34393C"/>
                </a:solidFill>
                <a:latin typeface="+mj-ea"/>
                <a:ea typeface="+mj-ea"/>
              </a:rPr>
              <a:t>v_(-1)</a:t>
            </a:r>
            <a:r>
              <a:rPr lang="en-US" sz="2000" b="0" spc="-1" dirty="0">
                <a:solidFill>
                  <a:srgbClr val="34393C"/>
                </a:solidFill>
                <a:latin typeface="+mj-ea"/>
                <a:ea typeface="+mj-ea"/>
              </a:rPr>
              <a:t>, </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v2</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Sin</a:t>
            </a:r>
            <a:r>
              <a:rPr lang="en-US" sz="2000" b="0" spc="-1" dirty="0">
                <a:solidFill>
                  <a:srgbClr val="34393C"/>
                </a:solidFill>
                <a:latin typeface="+mj-ea"/>
                <a:ea typeface="+mj-ea"/>
              </a:rPr>
              <a:t>(</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v3</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Add</a:t>
            </a:r>
            <a:r>
              <a:rPr lang="en-US" sz="2000" b="0" spc="-1" dirty="0">
                <a:solidFill>
                  <a:srgbClr val="34393C"/>
                </a:solidFill>
                <a:latin typeface="+mj-ea"/>
                <a:ea typeface="+mj-ea"/>
              </a:rPr>
              <a:t>(</a:t>
            </a:r>
            <a:r>
              <a:rPr lang="en-US" altLang="zh-CN" sz="2000" spc="-1" dirty="0">
                <a:solidFill>
                  <a:srgbClr val="34393C"/>
                </a:solidFill>
                <a:latin typeface="+mj-ea"/>
                <a:ea typeface="+mj-ea"/>
              </a:rPr>
              <a:t>v1,</a:t>
            </a:r>
            <a:r>
              <a:rPr lang="zh-CN" altLang="en-US" sz="2000" spc="-1" dirty="0">
                <a:solidFill>
                  <a:srgbClr val="34393C"/>
                </a:solidFill>
                <a:latin typeface="+mj-ea"/>
                <a:ea typeface="+mj-ea"/>
              </a:rPr>
              <a:t> </a:t>
            </a:r>
            <a:r>
              <a:rPr lang="en-US" altLang="zh-CN" sz="2000" spc="-1" dirty="0">
                <a:solidFill>
                  <a:srgbClr val="34393C"/>
                </a:solidFill>
                <a:latin typeface="+mj-ea"/>
                <a:ea typeface="+mj-ea"/>
              </a:rPr>
              <a:t>v2</a:t>
            </a:r>
            <a:r>
              <a:rPr lang="en-US" sz="2000" b="0" spc="-1" dirty="0">
                <a:solidFill>
                  <a:srgbClr val="34393C"/>
                </a:solidFill>
                <a:latin typeface="+mj-ea"/>
                <a:ea typeface="+mj-ea"/>
              </a:rPr>
              <a:t>) -&gt; </a:t>
            </a:r>
            <a:r>
              <a:rPr lang="en-US" altLang="zh-CN" sz="2000" b="0" spc="-1" dirty="0">
                <a:solidFill>
                  <a:srgbClr val="34393C"/>
                </a:solidFill>
                <a:latin typeface="+mj-ea"/>
                <a:ea typeface="+mj-ea"/>
              </a:rPr>
              <a:t>v4</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Sub</a:t>
            </a:r>
            <a:r>
              <a:rPr lang="en-US" sz="2000" b="0" spc="-1" dirty="0">
                <a:solidFill>
                  <a:srgbClr val="34393C"/>
                </a:solidFill>
                <a:latin typeface="+mj-ea"/>
                <a:ea typeface="+mj-ea"/>
              </a:rPr>
              <a:t>(</a:t>
            </a:r>
            <a:r>
              <a:rPr lang="en-US" altLang="zh-CN" sz="2000" b="0" spc="-1" dirty="0">
                <a:solidFill>
                  <a:srgbClr val="34393C"/>
                </a:solidFill>
                <a:latin typeface="+mj-ea"/>
                <a:ea typeface="+mj-ea"/>
              </a:rPr>
              <a:t>v4,</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v3</a:t>
            </a:r>
            <a:r>
              <a:rPr lang="en-US" sz="2000" b="0" spc="-1" dirty="0">
                <a:solidFill>
                  <a:srgbClr val="34393C"/>
                </a:solidFill>
                <a:latin typeface="+mj-ea"/>
                <a:ea typeface="+mj-ea"/>
              </a:rPr>
              <a:t>) -&gt; </a:t>
            </a:r>
            <a:r>
              <a:rPr lang="en-US" altLang="zh-CN" sz="2000" b="0" spc="-1" dirty="0">
                <a:solidFill>
                  <a:srgbClr val="34393C"/>
                </a:solidFill>
                <a:latin typeface="+mj-ea"/>
                <a:ea typeface="+mj-ea"/>
              </a:rPr>
              <a:t>v5</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mj-ea"/>
                <a:ea typeface="+mj-ea"/>
              </a:rPr>
              <a:t>Sub_grad</a:t>
            </a:r>
            <a:r>
              <a:rPr lang="en-US" altLang="zh-CN" sz="2000" b="0" spc="-1" dirty="0">
                <a:solidFill>
                  <a:schemeClr val="bg2">
                    <a:lumMod val="75000"/>
                  </a:schemeClr>
                </a:solidFill>
                <a:latin typeface="+mj-ea"/>
                <a:ea typeface="+mj-ea"/>
              </a:rPr>
              <a:t>(</a:t>
            </a:r>
            <a:r>
              <a:rPr lang="en-US" altLang="zh-CN" sz="2000" spc="-1" dirty="0">
                <a:solidFill>
                  <a:schemeClr val="bg2">
                    <a:lumMod val="75000"/>
                  </a:schemeClr>
                </a:solidFill>
                <a:latin typeface="+mj-ea"/>
                <a:ea typeface="+mj-ea"/>
              </a:rPr>
              <a:t>v5</a:t>
            </a:r>
            <a:r>
              <a:rPr lang="en-US" sz="2000" b="0" spc="-1" dirty="0">
                <a:solidFill>
                  <a:schemeClr val="bg2">
                    <a:lumMod val="75000"/>
                  </a:schemeClr>
                </a:solidFill>
                <a:latin typeface="+mj-ea"/>
                <a:ea typeface="+mj-ea"/>
              </a:rPr>
              <a:t>, </a:t>
            </a:r>
            <a:r>
              <a:rPr lang="en-US" altLang="zh-CN" sz="2000" b="0" spc="-1" dirty="0">
                <a:solidFill>
                  <a:schemeClr val="bg2">
                    <a:lumMod val="75000"/>
                  </a:schemeClr>
                </a:solidFill>
                <a:latin typeface="+mj-ea"/>
                <a:ea typeface="+mj-ea"/>
              </a:rPr>
              <a:t>v5_delta</a:t>
            </a:r>
            <a:r>
              <a:rPr lang="en-US" sz="2000" b="0" spc="-1" dirty="0">
                <a:solidFill>
                  <a:schemeClr val="bg2">
                    <a:lumMod val="75000"/>
                  </a:schemeClr>
                </a:solidFill>
                <a:latin typeface="+mj-ea"/>
                <a:ea typeface="+mj-ea"/>
              </a:rPr>
              <a:t>) -&gt; </a:t>
            </a:r>
            <a:r>
              <a:rPr lang="en-US" altLang="zh-CN" sz="2000" spc="-1" dirty="0">
                <a:solidFill>
                  <a:schemeClr val="bg2">
                    <a:lumMod val="75000"/>
                  </a:schemeClr>
                </a:solidFill>
                <a:latin typeface="+mj-ea"/>
                <a:ea typeface="+mj-ea"/>
              </a:rPr>
              <a:t>v4</a:t>
            </a:r>
            <a:r>
              <a:rPr lang="en-US" sz="2000" b="0" spc="-1" dirty="0">
                <a:solidFill>
                  <a:schemeClr val="bg2">
                    <a:lumMod val="75000"/>
                  </a:schemeClr>
                </a:solidFill>
                <a:latin typeface="+mj-ea"/>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mj-ea"/>
                <a:ea typeface="+mj-ea"/>
              </a:rPr>
              <a:t>….</a:t>
            </a:r>
            <a:endParaRPr lang="en-US" sz="2000" b="0" spc="-1" dirty="0">
              <a:solidFill>
                <a:schemeClr val="bg2">
                  <a:lumMod val="75000"/>
                </a:schemeClr>
              </a:solidFill>
              <a:latin typeface="+mj-ea"/>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a:srcRect l="-1" r="51811"/>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a:t>
            </a:r>
            <a:r>
              <a:rPr lang="zh-CN" altLang="en-US" dirty="0"/>
              <a:t>）</a:t>
            </a:r>
            <a:endParaRPr lang="en-US" sz="3200" b="0" spc="-1" dirty="0">
              <a:solidFill>
                <a:srgbClr val="1A1A1A"/>
              </a:solidFill>
              <a:latin typeface="Segoe UI"/>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计算图准确的描述了算子之间的依赖关系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a:solidFill>
                  <a:srgbClr val="34393C"/>
                </a:solidFill>
                <a:latin typeface="+mj-ea"/>
                <a:ea typeface="+mj-ea"/>
              </a:rPr>
              <a:t>根据</a:t>
            </a:r>
            <a:r>
              <a:rPr lang="zh-CN" altLang="en-US" sz="2000" spc="-1">
                <a:solidFill>
                  <a:srgbClr val="34393C"/>
                </a:solidFill>
                <a:latin typeface="+mj-ea"/>
                <a:ea typeface="+mj-ea"/>
              </a:rPr>
              <a:t>计算</a:t>
            </a:r>
            <a:r>
              <a:rPr lang="zh-CN" altLang="en-US" sz="2000" b="0" spc="-1">
                <a:solidFill>
                  <a:srgbClr val="34393C"/>
                </a:solidFill>
                <a:latin typeface="+mj-ea"/>
                <a:ea typeface="+mj-ea"/>
              </a:rPr>
              <a:t>图</a:t>
            </a:r>
            <a:r>
              <a:rPr lang="zh-CN" altLang="en-US" sz="2000" b="0" spc="-1" dirty="0">
                <a:solidFill>
                  <a:srgbClr val="34393C"/>
                </a:solidFill>
                <a:latin typeface="+mj-ea"/>
                <a:ea typeface="+mj-ea"/>
              </a:rPr>
              <a:t>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II</a:t>
            </a:r>
            <a:r>
              <a:rPr lang="zh-CN" altLang="en-US" dirty="0"/>
              <a:t>）</a:t>
            </a:r>
            <a:endParaRPr lang="en-US" sz="3200" b="0" spc="-1" dirty="0">
              <a:solidFill>
                <a:srgbClr val="1A1A1A"/>
              </a:solidFill>
              <a:latin typeface="Segoe UI"/>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a:srcRect b="52002"/>
          <a:stretch/>
        </p:blipFill>
        <p:spPr>
          <a:xfrm>
            <a:off x="428700"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241276" y="1545189"/>
            <a:ext cx="4200921" cy="369332"/>
          </a:xfrm>
          <a:prstGeom prst="rect">
            <a:avLst/>
          </a:prstGeom>
        </p:spPr>
        <p:txBody>
          <a:bodyPr wrap="square">
            <a:spAutoFit/>
          </a:bodyPr>
          <a:lstStyle/>
          <a:p>
            <a:pPr algn="ctr"/>
            <a:r>
              <a:rPr lang="en-US" altLang="zh-CN" spc="-1" dirty="0">
                <a:solidFill>
                  <a:srgbClr val="34393C"/>
                </a:solidFill>
                <a:latin typeface="+mj-ea"/>
                <a:ea typeface="+mj-ea"/>
              </a:rPr>
              <a:t>GoogleNet</a:t>
            </a:r>
            <a:r>
              <a:rPr lang="zh-CN" altLang="en-US" spc="-1" dirty="0">
                <a:solidFill>
                  <a:srgbClr val="34393C"/>
                </a:solidFill>
                <a:latin typeface="+mj-ea"/>
                <a:ea typeface="+mj-ea"/>
              </a:rPr>
              <a:t> </a:t>
            </a:r>
            <a:r>
              <a:rPr lang="en-US" altLang="zh-CN" spc="-1" dirty="0">
                <a:solidFill>
                  <a:srgbClr val="34393C"/>
                </a:solidFill>
                <a:latin typeface="+mj-ea"/>
                <a:ea typeface="+mj-ea"/>
              </a:rPr>
              <a:t>Inception</a:t>
            </a:r>
            <a:r>
              <a:rPr lang="zh-CN" altLang="en-US" spc="-1" dirty="0">
                <a:solidFill>
                  <a:srgbClr val="34393C"/>
                </a:solidFill>
                <a:latin typeface="+mj-ea"/>
                <a:ea typeface="+mj-ea"/>
              </a:rPr>
              <a:t>模块</a:t>
            </a:r>
            <a:endParaRPr lang="zh-CN" altLang="en-US" dirty="0">
              <a:solidFill>
                <a:srgbClr val="34393C"/>
              </a:solidFill>
              <a:latin typeface="+mj-ea"/>
              <a:ea typeface="+mj-ea"/>
            </a:endParaRPr>
          </a:p>
        </p:txBody>
      </p:sp>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4"/>
          <a:stretch>
            <a:fillRect/>
          </a:stretch>
        </p:blipFill>
        <p:spPr>
          <a:xfrm>
            <a:off x="372479"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4"/>
          <a:stretch>
            <a:fillRect/>
          </a:stretch>
        </p:blipFill>
        <p:spPr>
          <a:xfrm>
            <a:off x="1319616"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4"/>
          <a:stretch>
            <a:fillRect/>
          </a:stretch>
        </p:blipFill>
        <p:spPr>
          <a:xfrm>
            <a:off x="2266753"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4"/>
          <a:stretch>
            <a:fillRect/>
          </a:stretch>
        </p:blipFill>
        <p:spPr>
          <a:xfrm>
            <a:off x="3213891"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mj-ea"/>
                <a:ea typeface="+mj-ea"/>
              </a:rPr>
              <a:t>Inception</a:t>
            </a:r>
            <a:r>
              <a:rPr lang="zh-CN" altLang="en-US" dirty="0">
                <a:solidFill>
                  <a:srgbClr val="34393C"/>
                </a:solidFill>
                <a:latin typeface="+mj-ea"/>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195041"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319615" y="5507940"/>
            <a:ext cx="1811778"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Altars</a:t>
            </a:r>
            <a:endParaRPr lang="zh-CN" altLang="en-US" dirty="0">
              <a:solidFill>
                <a:srgbClr val="34393C"/>
              </a:solidFill>
              <a:latin typeface="+mj-ea"/>
              <a:ea typeface="+mj-ea"/>
            </a:endParaRPr>
          </a:p>
        </p:txBody>
      </p:sp>
      <p:pic>
        <p:nvPicPr>
          <p:cNvPr id="2" name="图片 1">
            <a:extLst>
              <a:ext uri="{FF2B5EF4-FFF2-40B4-BE49-F238E27FC236}">
                <a16:creationId xmlns:a16="http://schemas.microsoft.com/office/drawing/2014/main" id="{BAA2FDCE-5809-1A40-ABD1-4ED3966010A3}"/>
              </a:ext>
            </a:extLst>
          </p:cNvPr>
          <p:cNvPicPr>
            <a:picLocks noChangeAspect="1"/>
          </p:cNvPicPr>
          <p:nvPr/>
        </p:nvPicPr>
        <p:blipFill>
          <a:blip r:embed="rId5"/>
          <a:stretch>
            <a:fillRect/>
          </a:stretch>
        </p:blipFill>
        <p:spPr>
          <a:xfrm>
            <a:off x="4613249" y="2182592"/>
            <a:ext cx="7315200" cy="3111500"/>
          </a:xfrm>
          <a:prstGeom prst="rect">
            <a:avLst/>
          </a:prstGeom>
        </p:spPr>
      </p:pic>
      <p:sp>
        <p:nvSpPr>
          <p:cNvPr id="15" name="矩形 14">
            <a:extLst>
              <a:ext uri="{FF2B5EF4-FFF2-40B4-BE49-F238E27FC236}">
                <a16:creationId xmlns:a16="http://schemas.microsoft.com/office/drawing/2014/main" id="{11879BAB-3B51-064D-B22B-06FFD301115E}"/>
              </a:ext>
            </a:extLst>
          </p:cNvPr>
          <p:cNvSpPr/>
          <p:nvPr/>
        </p:nvSpPr>
        <p:spPr>
          <a:xfrm>
            <a:off x="7538541" y="5507940"/>
            <a:ext cx="1569660" cy="369332"/>
          </a:xfrm>
          <a:prstGeom prst="rect">
            <a:avLst/>
          </a:prstGeom>
        </p:spPr>
        <p:txBody>
          <a:bodyPr wrap="none">
            <a:spAutoFit/>
          </a:bodyPr>
          <a:lstStyle/>
          <a:p>
            <a:r>
              <a:rPr lang="zh-CN" altLang="en-US" dirty="0">
                <a:solidFill>
                  <a:srgbClr val="34393C"/>
                </a:solidFill>
                <a:latin typeface="+mj-ea"/>
                <a:ea typeface="+mj-ea"/>
              </a:rPr>
              <a:t>多种调度模式</a:t>
            </a: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15608</TotalTime>
  <Words>637</Words>
  <Application>Microsoft Macintosh PowerPoint</Application>
  <PresentationFormat>自定义</PresentationFormat>
  <Paragraphs>75</Paragraphs>
  <Slides>13</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13</vt:i4>
      </vt:variant>
    </vt:vector>
  </HeadingPairs>
  <TitlesOfParts>
    <vt:vector size="34"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1650</cp:revision>
  <dcterms:created xsi:type="dcterms:W3CDTF">2015-01-14T10:38:57Z</dcterms:created>
  <dcterms:modified xsi:type="dcterms:W3CDTF">2022-10-09T16:39:51Z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